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88" r:id="rId6"/>
    <p:sldId id="324" r:id="rId7"/>
    <p:sldId id="342" r:id="rId8"/>
    <p:sldId id="344" r:id="rId9"/>
    <p:sldId id="359" r:id="rId10"/>
    <p:sldId id="360" r:id="rId11"/>
    <p:sldId id="361" r:id="rId12"/>
    <p:sldId id="362" r:id="rId13"/>
    <p:sldId id="349" r:id="rId14"/>
    <p:sldId id="321" r:id="rId15"/>
  </p:sldIdLst>
  <p:sldSz cx="9144000" cy="6858000" type="screen4x3"/>
  <p:notesSz cx="6805613" cy="9944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111"/>
    <a:srgbClr val="FF66FF"/>
    <a:srgbClr val="00FF00"/>
    <a:srgbClr val="EEF2FA"/>
    <a:srgbClr val="D9D9D9"/>
    <a:srgbClr val="FFFF99"/>
    <a:srgbClr val="33CCFF"/>
    <a:srgbClr val="CEAEC7"/>
    <a:srgbClr val="339933"/>
    <a:srgbClr val="DCC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3063" autoAdjust="0"/>
  </p:normalViewPr>
  <p:slideViewPr>
    <p:cSldViewPr snapToGrid="0" snapToObjects="1">
      <p:cViewPr varScale="1">
        <p:scale>
          <a:sx n="143" d="100"/>
          <a:sy n="143" d="100"/>
        </p:scale>
        <p:origin x="227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652"/>
    </p:cViewPr>
  </p:sorterViewPr>
  <p:notesViewPr>
    <p:cSldViewPr snapToGrid="0" snapToObjects="1">
      <p:cViewPr varScale="1">
        <p:scale>
          <a:sx n="48" d="100"/>
          <a:sy n="48" d="100"/>
        </p:scale>
        <p:origin x="276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48" tIns="46925" rIns="93848" bIns="4692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44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48" tIns="46925" rIns="93848" bIns="469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B653A69-B167-4666-AEB3-A46E2084AF88}" type="datetime1">
              <a:rPr lang="en-GB"/>
              <a:pPr/>
              <a:t>15/09/2025</a:t>
            </a:fld>
            <a:endParaRPr lang="en-GB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48" tIns="46925" rIns="93848" bIns="4692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44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48" tIns="46925" rIns="93848" bIns="469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423632E-BB96-4586-8100-37DCD22FB2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83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848" tIns="46925" rIns="93848" bIns="469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44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848" tIns="46925" rIns="93848" bIns="469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A80EF24-5343-4DE0-A8A8-6431FF023A95}" type="datetime1">
              <a:rPr lang="en-GB"/>
              <a:pPr/>
              <a:t>15/09/2025</a:t>
            </a:fld>
            <a:endParaRPr lang="en-GB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52"/>
            <a:ext cx="5444490" cy="447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848" tIns="46925" rIns="93848" bIns="46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848" tIns="46925" rIns="93848" bIns="469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44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848" tIns="46925" rIns="93848" bIns="469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2C3B5F9-52E1-4806-B5F6-93D332C9C95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184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3B5F9-52E1-4806-B5F6-93D332C9C95F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627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3B5F9-52E1-4806-B5F6-93D332C9C95F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89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Placeholder 1"/>
          <p:cNvSpPr>
            <a:spLocks noGrp="1"/>
          </p:cNvSpPr>
          <p:nvPr>
            <p:ph type="ctrTitle"/>
          </p:nvPr>
        </p:nvSpPr>
        <p:spPr>
          <a:xfrm>
            <a:off x="1943100" y="2949575"/>
            <a:ext cx="6810375" cy="1470025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23556" name="Text Placeholder 2"/>
          <p:cNvSpPr>
            <a:spLocks noGrp="1"/>
          </p:cNvSpPr>
          <p:nvPr>
            <p:ph type="subTitle" idx="1"/>
          </p:nvPr>
        </p:nvSpPr>
        <p:spPr>
          <a:xfrm>
            <a:off x="1943100" y="3638550"/>
            <a:ext cx="6400800" cy="1752600"/>
          </a:xfrm>
        </p:spPr>
        <p:txBody>
          <a:bodyPr/>
          <a:lstStyle>
            <a:lvl1pPr marL="0" indent="0">
              <a:buFont typeface="Wingdings" charset="0"/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9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725" y="1595438"/>
            <a:ext cx="8029575" cy="4462462"/>
          </a:xfrm>
        </p:spPr>
        <p:txBody>
          <a:bodyPr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Présentation Powerpoint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7721D79-8D97-44EB-97D6-8DC864F2C9BB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15508-A373-467E-A4A9-0E6AAA117C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5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600200"/>
            <a:ext cx="3902075" cy="4438651"/>
          </a:xfrm>
        </p:spPr>
        <p:txBody>
          <a:bodyPr/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25" y="1600201"/>
            <a:ext cx="3971925" cy="4438650"/>
          </a:xfrm>
        </p:spPr>
        <p:txBody>
          <a:bodyPr/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Présentation Powerpoint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3E615A5-823D-4587-B574-E6CE930A1C85}" type="datetime1">
              <a:rPr lang="en-US" smtClean="0"/>
              <a:t>9/15/2025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23920-BACF-4739-9B78-00141124D8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8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Présentation Powerpoint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2EAF642-96C9-4B4D-B939-427C56F3AA64}" type="datetime1">
              <a:rPr lang="en-US" smtClean="0"/>
              <a:t>9/15/2025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25268-5D01-4150-B4EB-311CD5DAE6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8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666750"/>
            <a:ext cx="8229600" cy="1143000"/>
          </a:xfrm>
        </p:spPr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20725" y="1595438"/>
            <a:ext cx="8048625" cy="439261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Présentation Powerpoint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BA82131-6483-4BF3-96F5-B401C9B00A9F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FAF5D-C2F7-47F7-ABB2-D026A089AF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5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21400"/>
            <a:ext cx="2895600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Verdana" pitchFamily="34" charset="0"/>
              </a:defRPr>
            </a:lvl1pPr>
          </a:lstStyle>
          <a:p>
            <a:r>
              <a:rPr lang="en-GB"/>
              <a:t>Présentation Powerpoint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20725" y="666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0725" y="15954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928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FFFFFF"/>
                </a:solidFill>
                <a:latin typeface="Verdana" pitchFamily="34" charset="0"/>
              </a:defRPr>
            </a:lvl1pPr>
          </a:lstStyle>
          <a:p>
            <a:fld id="{1A5BD84A-AF3E-4D99-96C7-92C3C10B4442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452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FFFFFF"/>
                </a:solidFill>
                <a:latin typeface="Verdana" pitchFamily="34" charset="0"/>
              </a:defRPr>
            </a:lvl1pPr>
          </a:lstStyle>
          <a:p>
            <a:fld id="{E801278B-C92A-45AB-9EF6-5BC2A68AA32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Verdana"/>
          <a:ea typeface="ＭＳ Ｐゴシック" charset="0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rgbClr val="0D4DA2"/>
          </a:solidFill>
          <a:latin typeface="Lucida Sans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rgbClr val="0D4DA2"/>
          </a:solidFill>
          <a:latin typeface="Lucida Sans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rgbClr val="0D4DA2"/>
          </a:solidFill>
          <a:latin typeface="Lucida Sans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rgbClr val="0D4DA2"/>
          </a:solidFill>
          <a:latin typeface="Lucida Sans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"/>
        <a:defRPr kern="1200">
          <a:solidFill>
            <a:srgbClr val="FFFFFF"/>
          </a:solidFill>
          <a:latin typeface="Verdana"/>
          <a:ea typeface="ＭＳ Ｐゴシック" charset="0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"/>
        <a:defRPr sz="1700" kern="1200">
          <a:solidFill>
            <a:srgbClr val="FFFFFF"/>
          </a:solidFill>
          <a:latin typeface="Verdana"/>
          <a:ea typeface="ＭＳ Ｐゴシック" charset="0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FFFFFF"/>
          </a:solidFill>
          <a:latin typeface="Verdana"/>
          <a:ea typeface="ＭＳ Ｐゴシック" charset="0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FFFFFF"/>
          </a:solidFill>
          <a:latin typeface="Verdana"/>
          <a:ea typeface="ＭＳ Ｐゴシック" charset="0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 kern="1200">
          <a:solidFill>
            <a:srgbClr val="FFFFFF"/>
          </a:solidFill>
          <a:latin typeface="Verdana"/>
          <a:ea typeface="ＭＳ Ｐゴシック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54470" y="755374"/>
            <a:ext cx="8229600" cy="2563898"/>
          </a:xfrm>
        </p:spPr>
        <p:txBody>
          <a:bodyPr/>
          <a:lstStyle/>
          <a:p>
            <a:pPr algn="ctr"/>
            <a:r>
              <a:rPr lang="en-IE" noProof="0" dirty="0"/>
              <a:t>OLAF Unit B.3 - Customs and Trade - Operations and Investigations</a:t>
            </a:r>
            <a:br>
              <a:rPr lang="en-IE" noProof="0" dirty="0"/>
            </a:br>
            <a:br>
              <a:rPr lang="en-IE" sz="2800" noProof="0" dirty="0"/>
            </a:br>
            <a:br>
              <a:rPr lang="en-IE" sz="2800" noProof="0" dirty="0"/>
            </a:br>
            <a:br>
              <a:rPr lang="en-IE" sz="2800" noProof="0" dirty="0"/>
            </a:br>
            <a:r>
              <a:rPr lang="en-US" dirty="0"/>
              <a:t>Latest developments in customs valuation - an antifraud perspective</a:t>
            </a:r>
            <a:br>
              <a:rPr lang="en-GB" dirty="0"/>
            </a:br>
            <a:br>
              <a:rPr lang="en-IE" sz="2800" noProof="0" dirty="0"/>
            </a:br>
            <a:br>
              <a:rPr lang="en-IE" sz="2800" noProof="0" dirty="0"/>
            </a:br>
            <a:br>
              <a:rPr lang="en-IE" sz="2400" noProof="0" dirty="0"/>
            </a:br>
            <a:br>
              <a:rPr lang="en-IE" sz="2800" noProof="0" dirty="0"/>
            </a:br>
            <a:br>
              <a:rPr lang="en-IE" sz="3600" noProof="0" dirty="0"/>
            </a:br>
            <a:br>
              <a:rPr lang="en-IE" sz="3600" noProof="0" dirty="0">
                <a:latin typeface="Verdana" pitchFamily="34" charset="0"/>
                <a:ea typeface="ＭＳ Ｐゴシック" pitchFamily="34" charset="-128"/>
              </a:rPr>
            </a:br>
            <a:endParaRPr lang="en-IE" sz="3600" b="1" noProof="0" dirty="0">
              <a:solidFill>
                <a:schemeClr val="bg1"/>
              </a:solidFill>
            </a:endParaRP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470" y="5314155"/>
            <a:ext cx="8029575" cy="1130397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endParaRPr lang="en-IE" sz="2000" noProof="0" dirty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IE" sz="2000" noProof="0" dirty="0">
                <a:solidFill>
                  <a:schemeClr val="bg1"/>
                </a:solidFill>
              </a:rPr>
              <a:t>Diego Modonesi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IE" sz="2000" noProof="0" dirty="0">
                <a:solidFill>
                  <a:schemeClr val="bg1"/>
                </a:solidFill>
              </a:rPr>
              <a:t>OLAF B.3 – Trade Customs Fraud Investigations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876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298448" y="2487169"/>
            <a:ext cx="7455027" cy="1932432"/>
          </a:xfrm>
        </p:spPr>
        <p:txBody>
          <a:bodyPr/>
          <a:lstStyle/>
          <a:p>
            <a:pPr algn="ctr"/>
            <a:r>
              <a:rPr lang="en-GB" sz="4000" b="1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2044684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6DD377-C04E-6FB6-23CC-82FB75040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751" y="422726"/>
            <a:ext cx="8007029" cy="1790700"/>
          </a:xfrm>
        </p:spPr>
        <p:txBody>
          <a:bodyPr/>
          <a:lstStyle/>
          <a:p>
            <a:r>
              <a:rPr kumimoji="1" lang="en-US" altLang="zh-CN" sz="3400" dirty="0"/>
              <a:t>CONTENT</a:t>
            </a:r>
            <a:br>
              <a:rPr kumimoji="1" lang="en-US" altLang="zh-CN" sz="3400" dirty="0"/>
            </a:br>
            <a:br>
              <a:rPr kumimoji="1" lang="en-US" altLang="zh-CN" sz="3400" dirty="0"/>
            </a:br>
            <a:br>
              <a:rPr lang="it-IT" sz="3400" u="sng" dirty="0"/>
            </a:br>
            <a:br>
              <a:rPr lang="it-IT" sz="3400" u="sng" dirty="0"/>
            </a:br>
            <a:r>
              <a:rPr lang="it-IT" sz="2400" dirty="0"/>
              <a:t>1. </a:t>
            </a:r>
            <a:r>
              <a:rPr lang="it-IT" sz="2400" dirty="0" err="1"/>
              <a:t>Keladis</a:t>
            </a:r>
            <a:r>
              <a:rPr lang="it-IT" sz="2400" dirty="0"/>
              <a:t> I and II – opinion of the </a:t>
            </a:r>
            <a:r>
              <a:rPr lang="it-IT" sz="2400" dirty="0" err="1"/>
              <a:t>Advocate</a:t>
            </a:r>
            <a:r>
              <a:rPr lang="it-IT" sz="2400" dirty="0"/>
              <a:t> General </a:t>
            </a:r>
            <a:r>
              <a:rPr lang="en-US" sz="2400" dirty="0"/>
              <a:t>NORKUS</a:t>
            </a:r>
            <a:br>
              <a:rPr lang="it-IT" sz="2400" dirty="0"/>
            </a:br>
            <a:r>
              <a:rPr lang="it-IT" sz="2400" dirty="0"/>
              <a:t>2. </a:t>
            </a:r>
            <a:r>
              <a:rPr lang="it-IT" sz="2400" dirty="0" err="1"/>
              <a:t>Decision</a:t>
            </a:r>
            <a:r>
              <a:rPr lang="it-IT" sz="2400" dirty="0"/>
              <a:t> T-329/23 </a:t>
            </a:r>
            <a:r>
              <a:rPr lang="it-IT" sz="2400" dirty="0" err="1"/>
              <a:t>Czech</a:t>
            </a:r>
            <a:r>
              <a:rPr lang="it-IT" sz="2400" dirty="0"/>
              <a:t> Republic v EC</a:t>
            </a:r>
            <a:br>
              <a:rPr lang="it-IT" sz="2400" dirty="0"/>
            </a:br>
            <a:r>
              <a:rPr lang="en-IE" sz="2400" dirty="0"/>
              <a:t>3. Case T-224/25, VÁM4ALL</a:t>
            </a:r>
            <a:br>
              <a:rPr lang="en-IE" sz="2400" dirty="0"/>
            </a:br>
            <a:r>
              <a:rPr lang="en-IE" sz="2400" dirty="0"/>
              <a:t>4</a:t>
            </a:r>
            <a:r>
              <a:rPr lang="fr-FR" sz="2400" dirty="0"/>
              <a:t>. Conclusions</a:t>
            </a:r>
            <a:br>
              <a:rPr lang="it-IT" sz="3400" dirty="0"/>
            </a:br>
            <a:br>
              <a:rPr lang="it-IT" sz="3400" dirty="0"/>
            </a:br>
            <a:br>
              <a:rPr lang="it-IT" sz="3400" dirty="0"/>
            </a:br>
            <a:br>
              <a:rPr lang="it-IT" sz="3400" dirty="0"/>
            </a:br>
            <a:endParaRPr kumimoji="1" lang="zh-CN" altLang="en-US" sz="3400" dirty="0"/>
          </a:p>
        </p:txBody>
      </p:sp>
    </p:spTree>
    <p:extLst>
      <p:ext uri="{BB962C8B-B14F-4D97-AF65-F5344CB8AC3E}">
        <p14:creationId xmlns:p14="http://schemas.microsoft.com/office/powerpoint/2010/main" val="271651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US" dirty="0"/>
              <a:t>Cases C‑72/24 (</a:t>
            </a:r>
            <a:r>
              <a:rPr lang="en-US" dirty="0" err="1"/>
              <a:t>Keladis</a:t>
            </a:r>
            <a:r>
              <a:rPr lang="en-US" dirty="0"/>
              <a:t> I) and C‑73/24 (</a:t>
            </a:r>
            <a:r>
              <a:rPr lang="en-US" dirty="0" err="1"/>
              <a:t>Keladis</a:t>
            </a:r>
            <a:r>
              <a:rPr lang="en-US" dirty="0"/>
              <a:t> II)</a:t>
            </a:r>
            <a:r>
              <a:rPr lang="en-GB" dirty="0"/>
              <a:t> – Opinion of the Advocate General </a:t>
            </a:r>
            <a:r>
              <a:rPr lang="en-US" dirty="0"/>
              <a:t>NORKUS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" y="2259746"/>
            <a:ext cx="8029575" cy="4462462"/>
          </a:xfrm>
        </p:spPr>
        <p:txBody>
          <a:bodyPr/>
          <a:lstStyle/>
          <a:p>
            <a:r>
              <a:rPr lang="en-GB" dirty="0"/>
              <a:t>CJEU is not against statistical methods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Customs Valuation adjustment in recent CJEU case law’, </a:t>
            </a:r>
            <a:r>
              <a:rPr lang="en-US" i="1" dirty="0"/>
              <a:t>Aspects of customs control in selected EU Member States</a:t>
            </a:r>
            <a:r>
              <a:rPr lang="en-US" dirty="0"/>
              <a:t>, Bologna 2023, p. 172, states that </a:t>
            </a:r>
            <a:r>
              <a:rPr lang="en-US" dirty="0">
                <a:solidFill>
                  <a:srgbClr val="FF0000"/>
                </a:solidFill>
              </a:rPr>
              <a:t>in certain circumstances the Court is prepared to permit the use of the statistical value method enabling the Commission to adjust declared customs values</a:t>
            </a:r>
            <a:r>
              <a:rPr lang="en-US" dirty="0"/>
              <a:t>, in order to recover from Member States traditional own resources attributable to the EU budget. However, it is not clear whether and under what conditions, in the context of the </a:t>
            </a:r>
            <a:r>
              <a:rPr lang="en-US" dirty="0" err="1"/>
              <a:t>fall-back</a:t>
            </a:r>
            <a:r>
              <a:rPr lang="en-US" dirty="0"/>
              <a:t> method, national customs authorities could use the statistical value method in order to adjust customs values declared by importers.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7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Keladis</a:t>
            </a:r>
            <a:r>
              <a:rPr lang="en-GB" dirty="0"/>
              <a:t> I and II – Opinion of the Advocate General </a:t>
            </a:r>
            <a:r>
              <a:rPr lang="en-US" dirty="0"/>
              <a:t>NORKUS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725" y="2072176"/>
            <a:ext cx="8029575" cy="446246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- The </a:t>
            </a:r>
            <a:r>
              <a:rPr lang="it-IT" dirty="0" err="1"/>
              <a:t>discussion</a:t>
            </a:r>
            <a:r>
              <a:rPr lang="it-IT" dirty="0"/>
              <a:t> </a:t>
            </a:r>
            <a:r>
              <a:rPr lang="it-IT" dirty="0" err="1"/>
              <a:t>focuses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on the </a:t>
            </a:r>
            <a:r>
              <a:rPr lang="it-IT" dirty="0" err="1"/>
              <a:t>measure</a:t>
            </a:r>
            <a:r>
              <a:rPr lang="it-IT" dirty="0"/>
              <a:t> of last resort.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- Minimum prices if that administrative practice were </a:t>
            </a:r>
            <a:r>
              <a:rPr lang="en-US" i="1" dirty="0">
                <a:solidFill>
                  <a:srgbClr val="FF0000"/>
                </a:solidFill>
              </a:rPr>
              <a:t>systematic</a:t>
            </a:r>
            <a:r>
              <a:rPr lang="en-US" i="1" dirty="0"/>
              <a:t> and if the economic operator were not given the opportunity to provide reasons to support the low prices indicated in its declaration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/>
              <a:t>- They are not minimum prices because they do not come from </a:t>
            </a:r>
            <a:r>
              <a:rPr lang="en-US" dirty="0">
                <a:solidFill>
                  <a:srgbClr val="FF0000"/>
                </a:solidFill>
              </a:rPr>
              <a:t>State legislation</a:t>
            </a:r>
            <a:r>
              <a:rPr lang="en-US" dirty="0"/>
              <a:t>, cannot be equated with minimum customs values (the so-called French argument).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5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460E5-205D-94C0-0FD0-5D8F9842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Decision</a:t>
            </a:r>
            <a:r>
              <a:rPr lang="it-IT" dirty="0"/>
              <a:t> T-329/23 </a:t>
            </a:r>
            <a:r>
              <a:rPr lang="it-IT" dirty="0" err="1"/>
              <a:t>Czech</a:t>
            </a:r>
            <a:r>
              <a:rPr lang="it-IT" dirty="0"/>
              <a:t> Republic v EC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286E3-BA8C-C8E1-F9A1-27615EC18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Context</a:t>
            </a:r>
            <a:r>
              <a:rPr lang="it-IT" dirty="0"/>
              <a:t> : </a:t>
            </a:r>
            <a:r>
              <a:rPr lang="it-IT" dirty="0" err="1"/>
              <a:t>own</a:t>
            </a:r>
            <a:r>
              <a:rPr lang="it-IT" dirty="0"/>
              <a:t> </a:t>
            </a:r>
            <a:r>
              <a:rPr lang="it-IT" dirty="0" err="1"/>
              <a:t>resources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en-US" dirty="0"/>
              <a:t>The Czech customs authorities already had data on identical or similar goods recently imported into the Czech Republic. On that basis, those authorities </a:t>
            </a:r>
            <a:r>
              <a:rPr lang="en-US" dirty="0">
                <a:solidFill>
                  <a:srgbClr val="FF0000"/>
                </a:solidFill>
              </a:rPr>
              <a:t>compared the customs value of those goods with the customs value of the goods concerned </a:t>
            </a:r>
            <a:r>
              <a:rPr lang="en-US" dirty="0"/>
              <a:t>by the PCA Discount, such that the use of that method, implemented in March 2012, would not have led to a different result.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Margin of discretion enjoyed by the Member States in carrying out customs controls </a:t>
            </a:r>
            <a:r>
              <a:rPr lang="en-US" dirty="0"/>
              <a:t>and the customs legislation which lays down a specific procedure in the event of a challenge to the declared customs value 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C475A-B640-8C5C-983F-2A0741AE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6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4ADD5-E3C1-DA2B-E514-2CB17B536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DF469-5A67-CF17-F6A4-0FFDEF865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Decision</a:t>
            </a:r>
            <a:r>
              <a:rPr lang="it-IT" dirty="0"/>
              <a:t> T-329/23 </a:t>
            </a:r>
            <a:r>
              <a:rPr lang="it-IT" dirty="0" err="1"/>
              <a:t>Czech</a:t>
            </a:r>
            <a:r>
              <a:rPr lang="it-IT" dirty="0"/>
              <a:t> Republic v EC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17FE4-480B-4023-20A2-C9EE2D15A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Commission </a:t>
            </a:r>
            <a:r>
              <a:rPr lang="en-US" dirty="0">
                <a:solidFill>
                  <a:srgbClr val="FF0000"/>
                </a:solidFill>
              </a:rPr>
              <a:t>acknowledged at the hearing, that a statistical value, such as the LAP, can only be used as a risk analysis tool</a:t>
            </a:r>
            <a:r>
              <a:rPr lang="en-US" dirty="0"/>
              <a:t>, that is to say, a tool for detecting on the basis of risk profiles those imports likely to be undervalued which require verification, not for determining their customs value (see, to that effect, judgment of 8 March 2022, </a:t>
            </a:r>
            <a:r>
              <a:rPr lang="en-US" i="1" dirty="0"/>
              <a:t>Commission</a:t>
            </a:r>
            <a:r>
              <a:rPr lang="en-US" dirty="0"/>
              <a:t> v </a:t>
            </a:r>
            <a:r>
              <a:rPr lang="en-US" i="1" dirty="0"/>
              <a:t>United Kingdom (Action to counter undervaluation fraud)</a:t>
            </a:r>
            <a:r>
              <a:rPr lang="en-US" dirty="0"/>
              <a:t>, C‑213/19, EU:C:2022:167, paragraph 373)”.</a:t>
            </a:r>
            <a:endParaRPr lang="en-I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F481C-B9E8-BAC3-CA1F-FDADDC9F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0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FE73-E85C-45D0-C2A1-7793CCF25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3. Case T-224/25, VÁM4ALL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9206B-AD4F-7585-7B1A-07D281A06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Article 144(2) of the Implementing Regulation allow to take  into account the </a:t>
            </a:r>
            <a:r>
              <a:rPr lang="en-US" dirty="0">
                <a:solidFill>
                  <a:srgbClr val="FF0000"/>
                </a:solidFill>
              </a:rPr>
              <a:t>simple arithmetic mean of the unit price per kilogram </a:t>
            </a:r>
            <a:r>
              <a:rPr lang="en-US" dirty="0"/>
              <a:t>of the goods selected by way of data filtering? </a:t>
            </a:r>
          </a:p>
          <a:p>
            <a:r>
              <a:rPr lang="en-US" dirty="0"/>
              <a:t>If so, does that method ensure compliance with Article 144(2)(b) and (g) of the Implementing Regulation?</a:t>
            </a: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38317-C61B-9E6D-6E77-5C1EF9239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72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64117-78DC-D21C-DF32-BEE3F3A77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C6312-9B96-D8AB-F78F-888C6ACF3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3. Case T-224/25, VÁM4ALL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A7EA6-3CAD-BD79-A0E9-630BA35AC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expressed by Advocate General NORKUS in the joined cases KELADIS I and KELADIS II, the use of an arithmetic mean would be considered </a:t>
            </a:r>
            <a:r>
              <a:rPr lang="en-US" dirty="0">
                <a:solidFill>
                  <a:srgbClr val="FF0000"/>
                </a:solidFill>
              </a:rPr>
              <a:t>minimal or arbitrary </a:t>
            </a:r>
            <a:r>
              <a:rPr lang="en-US" dirty="0"/>
              <a:t>if this administrative practice were </a:t>
            </a:r>
            <a:r>
              <a:rPr lang="en-US" dirty="0">
                <a:solidFill>
                  <a:srgbClr val="FF0000"/>
                </a:solidFill>
              </a:rPr>
              <a:t>systematic</a:t>
            </a:r>
            <a:r>
              <a:rPr lang="en-US" dirty="0"/>
              <a:t> and the economic operator was deprived of the opportunity to justify the low prices indicated in his declaration. However, as long as a </a:t>
            </a:r>
            <a:r>
              <a:rPr lang="en-US" dirty="0">
                <a:solidFill>
                  <a:srgbClr val="FF0000"/>
                </a:solidFill>
              </a:rPr>
              <a:t>dialogue</a:t>
            </a:r>
            <a:r>
              <a:rPr lang="en-US" dirty="0"/>
              <a:t> with the customs authorities has taken place allowing the operator to justify the declared transactional value, the use of an arithmetic mean is neither minimal nor arbitrary.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Unit price per kilogram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This approach is acceptable</a:t>
            </a:r>
            <a:r>
              <a:rPr lang="en-US" dirty="0"/>
              <a:t>, as long as the established value is 	neither arbitrary nor minimal. </a:t>
            </a: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22046-C071-7A89-EF43-2F392E3F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8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879" y="258763"/>
            <a:ext cx="8229600" cy="1143000"/>
          </a:xfrm>
        </p:spPr>
        <p:txBody>
          <a:bodyPr/>
          <a:lstStyle/>
          <a:p>
            <a:r>
              <a:rPr lang="it-IT" b="1" dirty="0"/>
              <a:t>4. </a:t>
            </a:r>
            <a:r>
              <a:rPr lang="it-IT" b="1" dirty="0" err="1"/>
              <a:t>Conclusions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725" y="907684"/>
            <a:ext cx="8029575" cy="44624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 our societies evolve, so do our laws;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Technology is going much faster than other types of evolution that took place in the past;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Necessity to find a fair balance between taxpayers rights, coherence of the legal system, fight against fraud and respect of the financial interest;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Undervaluation issues showed how difficult is to find the right balance;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E-commerce is representing today even a bigger challenge;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Importance of the fight against fraud, not only for coordination/investigation purposes, but also to adapt the new legislation.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5508-A373-467E-A4A9-0E6AAA117C6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5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6">
      <a:dk1>
        <a:srgbClr val="000000"/>
      </a:dk1>
      <a:lt1>
        <a:srgbClr val="FFFFFF"/>
      </a:lt1>
      <a:dk2>
        <a:srgbClr val="003399"/>
      </a:dk2>
      <a:lt2>
        <a:srgbClr val="D2DBE0"/>
      </a:lt2>
      <a:accent1>
        <a:srgbClr val="6699CC"/>
      </a:accent1>
      <a:accent2>
        <a:srgbClr val="A5CAE3"/>
      </a:accent2>
      <a:accent3>
        <a:srgbClr val="FFFFFF"/>
      </a:accent3>
      <a:accent4>
        <a:srgbClr val="000000"/>
      </a:accent4>
      <a:accent5>
        <a:srgbClr val="B8CAE2"/>
      </a:accent5>
      <a:accent6>
        <a:srgbClr val="95B7CE"/>
      </a:accent6>
      <a:hlink>
        <a:srgbClr val="003399"/>
      </a:hlink>
      <a:folHlink>
        <a:srgbClr val="8D94D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EEECE1"/>
        </a:dk1>
        <a:lt1>
          <a:srgbClr val="FFFFFF"/>
        </a:lt1>
        <a:dk2>
          <a:srgbClr val="6699CC"/>
        </a:dk2>
        <a:lt2>
          <a:srgbClr val="FFFFFF"/>
        </a:lt2>
        <a:accent1>
          <a:srgbClr val="FFFFFF"/>
        </a:accent1>
        <a:accent2>
          <a:srgbClr val="FFCD00"/>
        </a:accent2>
        <a:accent3>
          <a:srgbClr val="B8CAE2"/>
        </a:accent3>
        <a:accent4>
          <a:srgbClr val="DADADA"/>
        </a:accent4>
        <a:accent5>
          <a:srgbClr val="FFFFFF"/>
        </a:accent5>
        <a:accent6>
          <a:srgbClr val="E7BA00"/>
        </a:accent6>
        <a:hlink>
          <a:srgbClr val="99CCFF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3399"/>
        </a:dk2>
        <a:lt2>
          <a:srgbClr val="EEECE1"/>
        </a:lt2>
        <a:accent1>
          <a:srgbClr val="6699CC"/>
        </a:accent1>
        <a:accent2>
          <a:srgbClr val="FFCD00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E7BA00"/>
        </a:accent6>
        <a:hlink>
          <a:srgbClr val="0033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3399"/>
        </a:dk2>
        <a:lt2>
          <a:srgbClr val="D2DBE0"/>
        </a:lt2>
        <a:accent1>
          <a:srgbClr val="6699CC"/>
        </a:accent1>
        <a:accent2>
          <a:srgbClr val="FFCD00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E7BA00"/>
        </a:accent6>
        <a:hlink>
          <a:srgbClr val="0033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3399"/>
        </a:dk2>
        <a:lt2>
          <a:srgbClr val="D2DBE0"/>
        </a:lt2>
        <a:accent1>
          <a:srgbClr val="6699CC"/>
        </a:accent1>
        <a:accent2>
          <a:srgbClr val="A5CAE3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95B7CE"/>
        </a:accent6>
        <a:hlink>
          <a:srgbClr val="003399"/>
        </a:hlink>
        <a:folHlink>
          <a:srgbClr val="8374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3399"/>
        </a:dk2>
        <a:lt2>
          <a:srgbClr val="D2DBE0"/>
        </a:lt2>
        <a:accent1>
          <a:srgbClr val="6699CC"/>
        </a:accent1>
        <a:accent2>
          <a:srgbClr val="A5CAE3"/>
        </a:accent2>
        <a:accent3>
          <a:srgbClr val="FFFFFF"/>
        </a:accent3>
        <a:accent4>
          <a:srgbClr val="000000"/>
        </a:accent4>
        <a:accent5>
          <a:srgbClr val="B8CAE2"/>
        </a:accent5>
        <a:accent6>
          <a:srgbClr val="95B7CE"/>
        </a:accent6>
        <a:hlink>
          <a:srgbClr val="003399"/>
        </a:hlink>
        <a:folHlink>
          <a:srgbClr val="8D94D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BE702EADAED14AACAB1D07A4E04406" ma:contentTypeVersion="54" ma:contentTypeDescription="Create a new document." ma:contentTypeScope="" ma:versionID="aa2071366888c30dfa9fa4475706be58">
  <xsd:schema xmlns:xsd="http://www.w3.org/2001/XMLSchema" xmlns:xs="http://www.w3.org/2001/XMLSchema" xmlns:p="http://schemas.microsoft.com/office/2006/metadata/properties" xmlns:ns1="http://schemas.microsoft.com/sharepoint/v3" xmlns:ns2="6ff55feb-cccb-4c00-9fee-475c09e38280" xmlns:ns3="09833439-16e3-4f8b-945c-d9ee1edabf18" xmlns:ns4="81beab6d-4b6a-42b7-a4f7-845abf493c1a" targetNamespace="http://schemas.microsoft.com/office/2006/metadata/properties" ma:root="true" ma:fieldsID="466ddc09fd26f0b71ded911b54096879" ns1:_="" ns2:_="" ns3:_="" ns4:_="">
    <xsd:import namespace="http://schemas.microsoft.com/sharepoint/v3"/>
    <xsd:import namespace="6ff55feb-cccb-4c00-9fee-475c09e38280"/>
    <xsd:import namespace="09833439-16e3-4f8b-945c-d9ee1edabf18"/>
    <xsd:import namespace="81beab6d-4b6a-42b7-a4f7-845abf493c1a"/>
    <xsd:element name="properties">
      <xsd:complexType>
        <xsd:sequence>
          <xsd:element name="documentManagement">
            <xsd:complexType>
              <xsd:all>
                <xsd:element ref="ns2:Event" minOccurs="0"/>
                <xsd:element ref="ns2:Event_x003a_Title_x0020_of_x0020_the_x0020_Event" minOccurs="0"/>
                <xsd:element ref="ns3:a7490b0ce1d24a209fee2384a3a0c9eb" minOccurs="0"/>
                <xsd:element ref="ns3:TaxCatchAll" minOccurs="0"/>
                <xsd:element ref="ns3:jafe7cea33874bbc8f9ff28018c86056" minOccurs="0"/>
                <xsd:element ref="ns3:jd1d5884d33d4d5cb535df4ddb24075f" minOccurs="0"/>
                <xsd:element ref="ns3:c1dbc726fdef4b63a243bc1e3b2dc232" minOccurs="0"/>
                <xsd:element ref="ns3:da09ecc0c9aa40d0aa1e9ba3df01f1f7" minOccurs="0"/>
                <xsd:element ref="ns1:_dlc_Exempt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55feb-cccb-4c00-9fee-475c09e38280" elementFormDefault="qualified">
    <xsd:import namespace="http://schemas.microsoft.com/office/2006/documentManagement/types"/>
    <xsd:import namespace="http://schemas.microsoft.com/office/infopath/2007/PartnerControls"/>
    <xsd:element name="Event" ma:index="2" nillable="true" ma:displayName="Event" ma:list="{7198c8b8-66a9-4cce-bf49-9c34a79ff3cc}" ma:internalName="Event" ma:showField="ID">
      <xsd:simpleType>
        <xsd:restriction base="dms:Lookup"/>
      </xsd:simpleType>
    </xsd:element>
    <xsd:element name="Event_x003a_Title_x0020_of_x0020_the_x0020_Event" ma:index="10" nillable="true" ma:displayName="Topic" ma:list="{7198c8b8-66a9-4cce-bf49-9c34a79ff3cc}" ma:internalName="Event_x003a_Title_x0020_of_x0020_the_x0020_Event" ma:readOnly="true" ma:showField="TitleOfTheEvent" ma:web="81beab6d-4b6a-42b7-a4f7-845abf493c1a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33439-16e3-4f8b-945c-d9ee1edabf18" elementFormDefault="qualified">
    <xsd:import namespace="http://schemas.microsoft.com/office/2006/documentManagement/types"/>
    <xsd:import namespace="http://schemas.microsoft.com/office/infopath/2007/PartnerControls"/>
    <xsd:element name="a7490b0ce1d24a209fee2384a3a0c9eb" ma:index="11" nillable="true" ma:taxonomy="true" ma:internalName="a7490b0ce1d24a209fee2384a3a0c9eb" ma:taxonomyFieldName="Organiser_x0020_of_x0020_the_x0020_Event" ma:displayName="Organiser of the Event" ma:readOnly="false" ma:default="" ma:fieldId="{a7490b0c-e1d2-4a20-9fee-2384a3a0c9eb}" ma:sspId="a26fc727-8fa4-46cf-acef-99ef5f436be8" ma:termSetId="f9a362d8-f46f-472c-9729-f937f81ea454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96022eec-7452-4587-a7da-a417149ef0d2}" ma:internalName="TaxCatchAll" ma:showField="CatchAllData" ma:web="09833439-16e3-4f8b-945c-d9ee1edabf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afe7cea33874bbc8f9ff28018c86056" ma:index="13" nillable="true" ma:taxonomy="true" ma:internalName="jafe7cea33874bbc8f9ff28018c86056" ma:taxonomyFieldName="Service_x0020_of_x0020_Origin" ma:displayName="Service of Origin" ma:readOnly="false" ma:default="" ma:fieldId="{3afe7cea-3387-4bbc-8f9f-f28018c86056}" ma:sspId="a26fc727-8fa4-46cf-acef-99ef5f436be8" ma:termSetId="cea9fb10-7aa2-4cf6-8d84-170bf3d6899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jd1d5884d33d4d5cb535df4ddb24075f" ma:index="14" nillable="true" ma:taxonomy="true" ma:internalName="jd1d5884d33d4d5cb535df4ddb24075f" ma:taxonomyFieldName="Subject_x002e_" ma:displayName="Subject." ma:readOnly="false" ma:default="" ma:fieldId="{3d1d5884-d33d-4d5c-b535-df4ddb24075f}" ma:sspId="a26fc727-8fa4-46cf-acef-99ef5f436be8" ma:termSetId="f55edf88-fc11-4f40-b29f-8bbbbd2f9be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c1dbc726fdef4b63a243bc1e3b2dc232" ma:index="15" nillable="true" ma:taxonomy="true" ma:internalName="c1dbc726fdef4b63a243bc1e3b2dc232" ma:taxonomyFieldName="Country_x0020_of_x0020_the_x0020_Event" ma:displayName="Country of the Event" ma:readOnly="false" ma:default="" ma:fieldId="{c1dbc726-fdef-4b63-a243-bc1e3b2dc232}" ma:sspId="a26fc727-8fa4-46cf-acef-99ef5f436be8" ma:termSetId="9c8d5a74-9558-44a4-ba76-79cb61538a6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a09ecc0c9aa40d0aa1e9ba3df01f1f7" ma:index="16" nillable="true" ma:taxonomy="true" ma:internalName="da09ecc0c9aa40d0aa1e9ba3df01f1f7" ma:taxonomyFieldName="Year_x0020_of_x0020_the_x0020_Event" ma:displayName="Year of the Event" ma:readOnly="false" ma:default="" ma:fieldId="{da09ecc0-c9aa-40d0-aa1e-9ba3df01f1f7}" ma:sspId="a26fc727-8fa4-46cf-acef-99ef5f436be8" ma:termSetId="1eddb52a-fe60-4514-8051-66ea2b08f22b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eab6d-4b6a-42b7-a4f7-845abf493c1a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Auditing for opening &amp; viewing documents.</p:Description>
  <p:Statement/>
  <p:PolicyItems>
    <p:PolicyItem featureId="Microsoft.Office.RecordsManagement.PolicyFeatures.PolicyAudit" staticId="0x010100D5BE702EADAED14AACAB1D07A4E04406|937198175" UniqueId="c4c2bbcf-0110-4c6b-b266-a410d137b347">
      <p:Name>Auditing</p:Name>
      <p:Description>Audits user actions on documents and list items to the Audit Log.</p:Description>
      <p:CustomData>
        <Audit>
          <View/>
        </Audit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09ecc0c9aa40d0aa1e9ba3df01f1f7 xmlns="09833439-16e3-4f8b-945c-d9ee1edabf18">
      <Terms xmlns="http://schemas.microsoft.com/office/infopath/2007/PartnerControls"/>
    </da09ecc0c9aa40d0aa1e9ba3df01f1f7>
    <c1dbc726fdef4b63a243bc1e3b2dc232 xmlns="09833439-16e3-4f8b-945c-d9ee1edabf18">
      <Terms xmlns="http://schemas.microsoft.com/office/infopath/2007/PartnerControls"/>
    </c1dbc726fdef4b63a243bc1e3b2dc232>
    <TaxCatchAll xmlns="09833439-16e3-4f8b-945c-d9ee1edabf18"/>
    <jafe7cea33874bbc8f9ff28018c86056 xmlns="09833439-16e3-4f8b-945c-d9ee1edabf18">
      <Terms xmlns="http://schemas.microsoft.com/office/infopath/2007/PartnerControls"/>
    </jafe7cea33874bbc8f9ff28018c86056>
    <a7490b0ce1d24a209fee2384a3a0c9eb xmlns="09833439-16e3-4f8b-945c-d9ee1edabf18">
      <Terms xmlns="http://schemas.microsoft.com/office/infopath/2007/PartnerControls"/>
    </a7490b0ce1d24a209fee2384a3a0c9eb>
    <Event xmlns="6ff55feb-cccb-4c00-9fee-475c09e38280">1122</Event>
    <jd1d5884d33d4d5cb535df4ddb24075f xmlns="09833439-16e3-4f8b-945c-d9ee1edabf18">
      <Terms xmlns="http://schemas.microsoft.com/office/infopath/2007/PartnerControls"/>
    </jd1d5884d33d4d5cb535df4ddb24075f>
  </documentManagement>
</p:properties>
</file>

<file path=customXml/itemProps1.xml><?xml version="1.0" encoding="utf-8"?>
<ds:datastoreItem xmlns:ds="http://schemas.openxmlformats.org/officeDocument/2006/customXml" ds:itemID="{E0DDDA01-E789-4D2C-B0ED-C75A0429E6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ff55feb-cccb-4c00-9fee-475c09e38280"/>
    <ds:schemaRef ds:uri="09833439-16e3-4f8b-945c-d9ee1edabf18"/>
    <ds:schemaRef ds:uri="81beab6d-4b6a-42b7-a4f7-845abf493c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93056A-4CA7-4827-9098-DF8887202ED2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0AC19160-779F-44F1-AA39-4BDF12AD5C0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F43596E-7ED2-4108-BC24-62B2E214B887}">
  <ds:schemaRefs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09833439-16e3-4f8b-945c-d9ee1edabf18"/>
    <ds:schemaRef ds:uri="81beab6d-4b6a-42b7-a4f7-845abf493c1a"/>
    <ds:schemaRef ds:uri="http://schemas.microsoft.com/office/2006/metadata/properties"/>
    <ds:schemaRef ds:uri="http://purl.org/dc/terms/"/>
    <ds:schemaRef ds:uri="http://schemas.microsoft.com/office/infopath/2007/PartnerControls"/>
    <ds:schemaRef ds:uri="6ff55feb-cccb-4c00-9fee-475c09e3828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11511</TotalTime>
  <Words>825</Words>
  <Application>Microsoft Office PowerPoint</Application>
  <PresentationFormat>On-screen Show (4:3)</PresentationFormat>
  <Paragraphs>57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</vt:lpstr>
      <vt:lpstr>Verdana</vt:lpstr>
      <vt:lpstr>Wingdings</vt:lpstr>
      <vt:lpstr>Wingdings 2</vt:lpstr>
      <vt:lpstr>Office Theme</vt:lpstr>
      <vt:lpstr>OLAF Unit B.3 - Customs and Trade - Operations and Investigations    Latest developments in customs valuation - an antifraud perspective       </vt:lpstr>
      <vt:lpstr>CONTENT    1. Keladis I and II – opinion of the Advocate General NORKUS 2. Decision T-329/23 Czech Republic v EC 3. Case T-224/25, VÁM4ALL 4. Conclusions    </vt:lpstr>
      <vt:lpstr>1. Cases C‑72/24 (Keladis I) and C‑73/24 (Keladis II) – Opinion of the Advocate General NORKUS   </vt:lpstr>
      <vt:lpstr>1. Keladis I and II – Opinion of the Advocate General NORKUS</vt:lpstr>
      <vt:lpstr>2. Decision T-329/23 Czech Republic v EC</vt:lpstr>
      <vt:lpstr>2. Decision T-329/23 Czech Republic v EC</vt:lpstr>
      <vt:lpstr>3. Case T-224/25, VÁM4ALL</vt:lpstr>
      <vt:lpstr>3. Case T-224/25, VÁM4ALL</vt:lpstr>
      <vt:lpstr>4. Conclusions</vt:lpstr>
      <vt:lpstr>Thank you for your attention</vt:lpstr>
    </vt:vector>
  </TitlesOfParts>
  <Company>OPOCE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Claudia Daman</dc:creator>
  <cp:lastModifiedBy>MODONESI Diego (OLAF)</cp:lastModifiedBy>
  <cp:revision>685</cp:revision>
  <cp:lastPrinted>2019-11-21T08:36:18Z</cp:lastPrinted>
  <dcterms:created xsi:type="dcterms:W3CDTF">2012-01-18T15:07:40Z</dcterms:created>
  <dcterms:modified xsi:type="dcterms:W3CDTF">2025-09-15T07:44:08Z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0x010100D5BE702EADAED14AACAB1D07A4E04406</vt:lpwstr>
  </property>
  <property fmtid="{D5CDD505-2E9C-101B-9397-08002B2CF9AE}" pid="3" name="Country of the Event">
    <vt:lpwstr/>
  </property>
  <property fmtid="{D5CDD505-2E9C-101B-9397-08002B2CF9AE}" pid="4" name="Organiser of the Event">
    <vt:lpwstr/>
  </property>
  <property fmtid="{D5CDD505-2E9C-101B-9397-08002B2CF9AE}" pid="5" name="Year of the Event">
    <vt:lpwstr/>
  </property>
  <property fmtid="{D5CDD505-2E9C-101B-9397-08002B2CF9AE}" pid="6" name="Service of Origin">
    <vt:lpwstr/>
  </property>
  <property fmtid="{D5CDD505-2E9C-101B-9397-08002B2CF9AE}" pid="7" name="Subject.">
    <vt:lpwstr/>
  </property>
  <property fmtid="{D5CDD505-2E9C-101B-9397-08002B2CF9AE}" pid="8" name="MSIP_Label_6bd9ddd1-4d20-43f6-abfa-fc3c07406f94_Enabled">
    <vt:lpwstr>true</vt:lpwstr>
  </property>
  <property fmtid="{D5CDD505-2E9C-101B-9397-08002B2CF9AE}" pid="9" name="MSIP_Label_6bd9ddd1-4d20-43f6-abfa-fc3c07406f94_SetDate">
    <vt:lpwstr>2025-08-27T15:52:35Z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Name">
    <vt:lpwstr>Commission Use</vt:lpwstr>
  </property>
  <property fmtid="{D5CDD505-2E9C-101B-9397-08002B2CF9AE}" pid="12" name="MSIP_Label_6bd9ddd1-4d20-43f6-abfa-fc3c07406f94_SiteId">
    <vt:lpwstr>b24c8b06-522c-46fe-9080-70926f8dddb1</vt:lpwstr>
  </property>
  <property fmtid="{D5CDD505-2E9C-101B-9397-08002B2CF9AE}" pid="13" name="MSIP_Label_6bd9ddd1-4d20-43f6-abfa-fc3c07406f94_ActionId">
    <vt:lpwstr>4910a20c-0473-45d4-a772-4f989a838ea4</vt:lpwstr>
  </property>
  <property fmtid="{D5CDD505-2E9C-101B-9397-08002B2CF9AE}" pid="14" name="MSIP_Label_6bd9ddd1-4d20-43f6-abfa-fc3c07406f94_ContentBits">
    <vt:lpwstr>0</vt:lpwstr>
  </property>
  <property fmtid="{D5CDD505-2E9C-101B-9397-08002B2CF9AE}" pid="15" name="MSIP_Label_6bd9ddd1-4d20-43f6-abfa-fc3c07406f94_Tag">
    <vt:lpwstr>10, 3, 0, 1</vt:lpwstr>
  </property>
</Properties>
</file>